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57" r:id="rId5"/>
    <p:sldId id="261" r:id="rId6"/>
    <p:sldId id="266" r:id="rId7"/>
    <p:sldId id="262" r:id="rId8"/>
    <p:sldId id="263" r:id="rId9"/>
    <p:sldId id="264" r:id="rId10"/>
    <p:sldId id="265" r:id="rId11"/>
    <p:sldId id="258" r:id="rId12"/>
    <p:sldId id="268" r:id="rId1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EFE"/>
    <a:srgbClr val="EBEBEB"/>
    <a:srgbClr val="E5E5E5"/>
    <a:srgbClr val="F8F8F8"/>
    <a:srgbClr val="9AF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606" autoAdjust="0"/>
  </p:normalViewPr>
  <p:slideViewPr>
    <p:cSldViewPr snapToGrid="0">
      <p:cViewPr varScale="1">
        <p:scale>
          <a:sx n="57" d="100"/>
          <a:sy n="57" d="100"/>
        </p:scale>
        <p:origin x="16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554A0-D01E-4EDA-A527-038175D492AD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36B53-4F7B-4723-BD83-62B0E85315F2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1201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hoenixnap.com/kb/what-is-a-database-server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hoenixnap.com/glossary/client-server" TargetMode="External"/><Relationship Id="rId4" Type="http://schemas.openxmlformats.org/officeDocument/2006/relationships/hyperlink" Target="https://phoenixnap.com/glossary/operating-system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hoenixnap.com/kb/install-tomcat-window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hoenixnap.com/kb/how-to-install-nginx-on-ubuntu-20-0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Уважаема комисия, Уважаема г-жо Директор, уважаеми гости (</a:t>
            </a:r>
            <a:r>
              <a:rPr lang="bg-BG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 такива/ или поименно – ако е един конкретен гост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съм …..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Темата на моят дипломен проект е …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Изработването на уеб-сайтове е съществена част от обучението по приложно програмиране. За целта често използваме езика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и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фреймурка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Една голяма част от дипломните проекти на моите съученици също са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проекти или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сайтове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Добре би било учениците да имат достъп до проектите си както в рамките на училището, така и извън него. За целта тези проекти някъде трябва да бъдат качени. Е, това е моята задача -  да направя училищен(учебен) уеб сървър. До сега в училището нямаше такъв.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Нека сега се потопим в света на уеб сървърите.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027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Повечето уебсайтове са динамични, а динамичните уеб сайтове се нуждаят от база данни. Трябва да инсталираме съответния софтуер, наричан още машина за управление на БД. Една от най-популярните в света 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Тя работи с всички програмни езици на планетата. На всички операционни сървъри.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И, не на последно място, език за програмиране. Изборът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 естествен не само защото е част последните версии на дистрибуцията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Ubuntu,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само защото е част от заданието, но и защото е много популярен скриптов език, който често се използва от системните администратори.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Последното, което съм добавил в дипломната работа е инструкция за инсталиране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приложения. Всяко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Python/Django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се инсталира в своя отделна виртуална среда. Това е използвана практика в много езици, но за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Python/Django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е задължителна.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97118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Сървърите, като правило, се поддържат и администрират дистанционно. Това е и причината, поради която повечето сървърни ОС просто нямат графичен интерфейс. Дистанционният достъп е базиран на протокола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(secure shell)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най често използва стандартния порт 22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Използват се програми и команди за отдалечен терминален достъп, като, например,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PuTTY.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лично предпочитам командата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командния интерфейс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Shell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10.</a:t>
            </a:r>
            <a:r>
              <a:rPr lang="bg-BG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слайда е показан един примерен работен сеанс.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158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за вниманието!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имате въпроси съм готов да отговоря.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4735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Уеб сървъра като термин  може да се отнася до хардуер(</a:t>
            </a:r>
            <a:r>
              <a:rPr lang="bg-BG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софтуер(</a:t>
            </a:r>
            <a:r>
              <a:rPr lang="bg-BG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или и двете(</a:t>
            </a:r>
            <a:r>
              <a:rPr lang="bg-BG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 както е в конкретния случай.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страна на хардуера, уеб сървърът е компютър, на който е инсталиран софтуер за уеб сървъра и се съхраняват компонентните файлове на уебсайтове (например HTML документи, изображения, CSS таблици със стилове 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файлове).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страна на софтуера, уеб сървърът включва няколко компонента, които контролират как уеб потребителите получават достъп до хостваните файлове. Като минимум това е HTTP сървър . HTTP сървърът е софтуер, който приема URL записи (уеб адреси) използвайки HTTP (протоколът, който вашият браузър използва за преглед на уеб страници).  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91826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Всеки уеб сървър смело може да бъде наречен още HTTP сървър. HTTP е протокол, който прави възможен света на Интернет (</a:t>
            </a:r>
            <a:r>
              <a:rPr lang="bg-BG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Интернет с голяма буква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Сървърът „разбира“ HTTP. Когато уеб браузър , като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Chrоme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Edge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се нуждае от файл, който се хоства на уеб сървър, браузърът ще го поиска чрез HTTP заявка. Когато заявката бъде получена и обработена от уеб сървъра, той ще намери съдържанието и ще го изпрати обратно към браузъра чрез HTTP.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  - унифициран локатор на ресурс е, просто казано, адресът на ресурси в интернет. Това е стандартен формат за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заявки, който включва местоположението на ресурса, както и протокола, използван за достъп до него. Местоположението от своя страна включва домейново име или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адрес на хостинг-домейна и описание на търсения ресурс – име на файл, път до него и параметри. 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431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По-конкретно, когато браузър поиска страница от уеб сървър, процесът ще следва поредица от стъпки. 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Първо, потребителя посочва URL. След това уеб браузърът получава IP адреса на домейна според името, зададено в URL посредством услугата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Това пък дава възможност на браузъра да адресира правилно своята заявка, 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сървъра от своя страна да я обработи и, ако намери търсения ресурс, го връща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браузера като отговор. С помощта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протоколът браузерът визуализира желания от потребителя файл.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6740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не може да го намери връща отговор грешка 404.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3307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 като видяхме какво означава и как работят уеб сървърите е време да обърнем внимание на изпълнението на практическата част, която е по интересна от теорията.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Както вече казах, първата ми задачата от практическа гледна точка беше да намеря софтуер и хардуер за нашия училищен (уеб) сървър.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страна на хардуера - той е предоставен от училището. Виждате го в шкафа (</a:t>
            </a:r>
            <a:r>
              <a:rPr lang="bg-BG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посочвам кой е точно моя сървър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Между другото, за демонстрационни цели не ни трябват кои знае какви параметри за уеб сървъра. Достатъчен би бил и един домашен компютър с 4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 RAM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Но аз имах възможността и удоволствието да работя с истински сървърен хардуер –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RAK mount (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рак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моунт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компютър с два процесора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Xeon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32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GB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РАМ. Искрено благодаря на училището за предоставената ми възможност.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6645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сложната част е изборът на софтуер.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Като за начало ни трябва операционна система, както на всеки един компютър.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Сървърните операционни системи са предназначени за платформи или компютри, които действат като уеб сървъри, сървъри на приложения, </a:t>
            </a:r>
            <a:r>
              <a:rPr lang="bg-BG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сървъри на бази данни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сървъри за електронна поща или други платформи, работещи на специален сървърен хардуер.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Сървърните операционни системи предлагат редица предимства в сравнение със стандартните </a:t>
            </a:r>
            <a:r>
              <a:rPr lang="bg-BG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операционни системи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включително неограничени потребителски връзки, повече памет и разширена мрежова оптимизация.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 имат необходимите функции и подсистеми, за да работи в </a:t>
            </a:r>
            <a:r>
              <a:rPr lang="bg-BG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архитектура клиент-сървър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да обслужва заявките на клиентите.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Има различни операционни системи, които се използват за уеб сървъри, включително Windows,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Всяка има своите предимства и недостатъци и изборът на операционна система в крайна сметка зависи от редица конкретни фактори, включително нашите нужди и предпочитания.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Windows е един популярен избор за уеб сървъри, особено за организации, които използват технологии на Microsoft. Windows Server е мощна операционна система, която предлага широк набор от функции и инструменти за управление на уеб сървър. </a:t>
            </a:r>
          </a:p>
          <a:p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също е жизнеспособна опция за уеб сървъри.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идва ред на най-яката и мощна операционна система 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се смята за най-популярния избор за уеб сървъри поради своята стабилност, сигурност и естество с отворен код. Според някои статистики приблизително 80% от всички сървъри използват някакъв вариант на 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2950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Моят избор за операционна система беше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тя има страшно много дистрибуции: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Fedora, Debian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CentOS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Red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Enterprise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Mandriva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има още много. Спрях се на най-използваната и мощна дистрибуция, а именно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0788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Когато сме избрали операционна система и съответно нейната дистрибуция вече имаме сървър. Но за да ни е от полза този сървър той трябва да стане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сървър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да стане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трябва да инсталираме специален софтуер на нашия сървър.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Уеб сървърът хоства програми и данни и отговаря на клиентски заявки за уеб страници или други уеб базирани услуги. Най-популярните уеб сървъри са </a:t>
            </a:r>
            <a:r>
              <a:rPr lang="bg-BG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Apache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Microsoft Internet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 (IIS) и </a:t>
            </a:r>
            <a:r>
              <a:rPr lang="bg-BG" sz="120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Nginx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са проектирани да работят на най-вече под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Пак се спрях на най-използвания –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Apache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Защо? Защото е гъвкав, сигурен, ползва се с широка подкрепа от потребителската общност и може да работи под UNIX, Windows,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F36B53-4F7B-4723-BD83-62B0E85315F2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46755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15CBAE1F-0382-5F8F-FD8C-34BA4BD8B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="" xmlns:a16="http://schemas.microsoft.com/office/drawing/2014/main" id="{B3E3F622-7494-DCE0-5757-55FC84FC6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5DE5F1CE-4C6D-2157-0E02-F7F3A22F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3B48EA0A-1088-0558-86DF-5FDAE3C63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DDE6557C-A9D4-7D36-7F03-6CC8B629B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076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AEACDCC2-10E6-FEBD-B771-E81E7FB6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="" xmlns:a16="http://schemas.microsoft.com/office/drawing/2014/main" id="{1D84ADEF-EABF-1958-19D1-C4F4CA410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8A4E201A-88A5-A509-E317-FE90A677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54E9D382-7135-B65E-05E9-CCF72471F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B5046F33-B756-6442-06EE-72801A23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3355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="" xmlns:a16="http://schemas.microsoft.com/office/drawing/2014/main" id="{42005260-83F2-95C2-AB7B-ABB05C279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="" xmlns:a16="http://schemas.microsoft.com/office/drawing/2014/main" id="{8135F54C-1482-A253-D092-163B70747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9CE87137-B56B-A229-D12D-DD117E26F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73B65753-76A1-BF24-5A2D-74306B36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B60F9665-90EB-1C7A-162B-DEF25F15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298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A52DA9C4-BA27-B5C8-58A7-6A3CFDDF5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A3BF9CA7-C44B-636D-92DC-0E53CC856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6B445280-DA2B-1EAF-BD8B-C70D0B26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094EC516-F7A0-09E4-924C-55E27259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41FA6CDB-DEB1-6776-07B4-D4ED5ECC5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020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44241687-21F4-BE53-193F-8A9495E6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="" xmlns:a16="http://schemas.microsoft.com/office/drawing/2014/main" id="{BF0833C4-1113-9C5B-F664-800FFDF41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9FBF8141-7713-5C9E-A211-3B66DE05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21812D3F-5ECC-58D0-A9E1-3A940F53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64EFFE37-8D98-C3A9-7AF9-9301E267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766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09EEF941-88EC-B43B-83D7-9AC1EA20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50760AE8-279F-3DCF-F31A-06CF87D39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="" xmlns:a16="http://schemas.microsoft.com/office/drawing/2014/main" id="{C31DF91C-10DB-4698-61FF-C6A7D5922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="" xmlns:a16="http://schemas.microsoft.com/office/drawing/2014/main" id="{BA2FB0E5-7251-C0CA-A4F3-7046FA10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="" xmlns:a16="http://schemas.microsoft.com/office/drawing/2014/main" id="{B7EB6972-67F0-4BDB-DCE6-51BD0388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="" xmlns:a16="http://schemas.microsoft.com/office/drawing/2014/main" id="{EA4F1828-5B1D-B6EA-F85C-04052960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36330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14B044DF-77DC-FA3E-9368-3596581F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="" xmlns:a16="http://schemas.microsoft.com/office/drawing/2014/main" id="{732D888B-D116-7B77-D799-C662A28E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="" xmlns:a16="http://schemas.microsoft.com/office/drawing/2014/main" id="{823F620C-9D14-1743-61EF-A4B7B9029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="" xmlns:a16="http://schemas.microsoft.com/office/drawing/2014/main" id="{066F4234-E809-CAC6-3702-A3CE2A182D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="" xmlns:a16="http://schemas.microsoft.com/office/drawing/2014/main" id="{7E70BAFE-EC8B-83A1-3179-A9AE8A041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="" xmlns:a16="http://schemas.microsoft.com/office/drawing/2014/main" id="{657046D1-AB0E-E25C-08BC-4D520A09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="" xmlns:a16="http://schemas.microsoft.com/office/drawing/2014/main" id="{5FED3C9C-2599-93A6-7838-9B44AFBD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="" xmlns:a16="http://schemas.microsoft.com/office/drawing/2014/main" id="{DC8CED34-5882-0DF0-65F8-8935F3AB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8213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F1ABC3D6-CA08-8096-B4C5-C1FFBDE0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="" xmlns:a16="http://schemas.microsoft.com/office/drawing/2014/main" id="{8C11AFA2-BC82-1AA0-AB2C-37887A0B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="" xmlns:a16="http://schemas.microsoft.com/office/drawing/2014/main" id="{F36D0381-B59D-3D9F-90C8-42110FBA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="" xmlns:a16="http://schemas.microsoft.com/office/drawing/2014/main" id="{E555648A-462F-05F4-EA47-7B240671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075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="" xmlns:a16="http://schemas.microsoft.com/office/drawing/2014/main" id="{F2802E3B-D7F8-7D43-772A-A1A40E54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="" xmlns:a16="http://schemas.microsoft.com/office/drawing/2014/main" id="{2680DF44-5767-8E2D-4CA9-72197683B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="" xmlns:a16="http://schemas.microsoft.com/office/drawing/2014/main" id="{6B934C0A-EA35-BAE5-8800-79DFF40F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211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A45F2B80-9D8A-DCEE-BB99-44D82F4AB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="" xmlns:a16="http://schemas.microsoft.com/office/drawing/2014/main" id="{74D99880-953D-0193-53FA-DA78AAC09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="" xmlns:a16="http://schemas.microsoft.com/office/drawing/2014/main" id="{0435601B-E2E4-69CD-8003-519630F1A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="" xmlns:a16="http://schemas.microsoft.com/office/drawing/2014/main" id="{6188BEE2-49C3-33FC-62EC-426DD9000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="" xmlns:a16="http://schemas.microsoft.com/office/drawing/2014/main" id="{B1AE3C90-71F3-D433-F03F-E31BD843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="" xmlns:a16="http://schemas.microsoft.com/office/drawing/2014/main" id="{94E40633-F4EF-62A8-BD61-68A76B87F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5424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66337B76-8075-B819-42B5-8D5E6FC4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="" xmlns:a16="http://schemas.microsoft.com/office/drawing/2014/main" id="{F4CA5B36-402B-C775-C483-52323F060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="" xmlns:a16="http://schemas.microsoft.com/office/drawing/2014/main" id="{4D0BBA39-4F4F-6D78-71D6-86F00D7E0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="" xmlns:a16="http://schemas.microsoft.com/office/drawing/2014/main" id="{38008347-6BCD-EEAA-3439-C31631C3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="" xmlns:a16="http://schemas.microsoft.com/office/drawing/2014/main" id="{418B673F-7C1F-9657-92F2-24DB3F5A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="" xmlns:a16="http://schemas.microsoft.com/office/drawing/2014/main" id="{DBB5B617-39A3-7139-2F47-B943FF6B6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34529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="" xmlns:a16="http://schemas.microsoft.com/office/drawing/2014/main" id="{589D00B0-CF81-7AA9-7F89-0C863CC1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="" xmlns:a16="http://schemas.microsoft.com/office/drawing/2014/main" id="{759A93A6-4A9A-8F99-D924-6BEF307EE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="" xmlns:a16="http://schemas.microsoft.com/office/drawing/2014/main" id="{D4A49141-A7A0-9768-36C3-8B0A71332D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80F2B-9E7D-46E2-B12B-4B69A5FADF02}" type="datetimeFigureOut">
              <a:rPr lang="bg-BG" smtClean="0"/>
              <a:t>16.05.2023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="" xmlns:a16="http://schemas.microsoft.com/office/drawing/2014/main" id="{CB0D20B9-0C16-63EE-2FC0-C5227DAAC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="" xmlns:a16="http://schemas.microsoft.com/office/drawing/2014/main" id="{AAE7BA60-DBDA-C6E0-202B-276AC95D0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C8A21-0CDC-44B8-911F-91B82C070DA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859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306" y="0"/>
            <a:ext cx="12463306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FF0000"/>
            </a:outerShdw>
          </a:effectLst>
        </p:spPr>
      </p:pic>
      <p:sp>
        <p:nvSpPr>
          <p:cNvPr id="6" name="Текстово поле 5">
            <a:extLst>
              <a:ext uri="{FF2B5EF4-FFF2-40B4-BE49-F238E27FC236}">
                <a16:creationId xmlns="" xmlns:a16="http://schemas.microsoft.com/office/drawing/2014/main" id="{52B66409-803E-D561-DC77-FCD69E182E67}"/>
              </a:ext>
            </a:extLst>
          </p:cNvPr>
          <p:cNvSpPr txBox="1"/>
          <p:nvPr/>
        </p:nvSpPr>
        <p:spPr>
          <a:xfrm>
            <a:off x="6895814" y="6025624"/>
            <a:ext cx="4474029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31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  <a:alpha val="33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bg-BG" sz="36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Салих Кесаджи</a:t>
            </a:r>
            <a:endParaRPr lang="bg-BG" sz="3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Текстово поле 6"/>
          <p:cNvSpPr txBox="1"/>
          <p:nvPr/>
        </p:nvSpPr>
        <p:spPr>
          <a:xfrm>
            <a:off x="-150726" y="809394"/>
            <a:ext cx="2039815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29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4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Тема: </a:t>
            </a:r>
            <a:endParaRPr lang="bg-BG" sz="4400" b="1" i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331596" y="2308601"/>
            <a:ext cx="10718863" cy="28623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46000">
                <a:schemeClr val="accent1">
                  <a:lumMod val="95000"/>
                  <a:lumOff val="5000"/>
                  <a:alpha val="47000"/>
                </a:schemeClr>
              </a:gs>
              <a:gs pos="100000">
                <a:schemeClr val="accent1">
                  <a:lumMod val="60000"/>
                  <a:alpha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Инсталиране на </a:t>
            </a:r>
            <a:endParaRPr lang="ru-RU" sz="6000" b="1" i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ru-RU" sz="60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училищен </a:t>
            </a:r>
            <a:r>
              <a:rPr lang="ru-RU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(учебен) web-сървър </a:t>
            </a:r>
            <a:endParaRPr lang="ru-RU" sz="6000" b="1" i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ru-RU" sz="60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за </a:t>
            </a:r>
            <a:r>
              <a:rPr lang="ru-RU" sz="6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Python/Django</a:t>
            </a:r>
            <a:endParaRPr lang="bg-BG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420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12">
            <a:extLst>
              <a:ext uri="{FF2B5EF4-FFF2-40B4-BE49-F238E27FC236}">
                <a16:creationId xmlns="" xmlns:a16="http://schemas.microsoft.com/office/drawing/2014/main" id="{1284CA7F-B696-4085-84C6-CD668817E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Картина 5">
            <a:extLst>
              <a:ext uri="{FF2B5EF4-FFF2-40B4-BE49-F238E27FC236}">
                <a16:creationId xmlns="" xmlns:a16="http://schemas.microsoft.com/office/drawing/2014/main" id="{634042F9-BD88-BEEB-D561-A36F09519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63" y="643467"/>
            <a:ext cx="2472080" cy="2435726"/>
          </a:xfrm>
          <a:prstGeom prst="rect">
            <a:avLst/>
          </a:prstGeom>
        </p:spPr>
      </p:pic>
      <p:sp>
        <p:nvSpPr>
          <p:cNvPr id="24" name="Freeform: Shape 14">
            <a:extLst>
              <a:ext uri="{FF2B5EF4-FFF2-40B4-BE49-F238E27FC236}">
                <a16:creationId xmlns="" xmlns:a16="http://schemas.microsoft.com/office/drawing/2014/main" id="{858A10F4-B847-4777-BC82-782F6FB36E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6">
            <a:extLst>
              <a:ext uri="{FF2B5EF4-FFF2-40B4-BE49-F238E27FC236}">
                <a16:creationId xmlns="" xmlns:a16="http://schemas.microsoft.com/office/drawing/2014/main" id="{8883B597-C9A1-46EF-AB6B-71DF0B1ED4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Картина 1">
            <a:extLst>
              <a:ext uri="{FF2B5EF4-FFF2-40B4-BE49-F238E27FC236}">
                <a16:creationId xmlns="" xmlns:a16="http://schemas.microsoft.com/office/drawing/2014/main" id="{D801FC92-8699-9B76-6FD6-C269E2F3D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4393532"/>
            <a:ext cx="2927072" cy="1265958"/>
          </a:xfrm>
          <a:prstGeom prst="rect">
            <a:avLst/>
          </a:prstGeom>
        </p:spPr>
      </p:pic>
      <p:sp>
        <p:nvSpPr>
          <p:cNvPr id="26" name="Freeform: Shape 18">
            <a:extLst>
              <a:ext uri="{FF2B5EF4-FFF2-40B4-BE49-F238E27FC236}">
                <a16:creationId xmlns="" xmlns:a16="http://schemas.microsoft.com/office/drawing/2014/main" id="{A0B38421-369F-445C-9543-5BC17BC090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0">
            <a:extLst>
              <a:ext uri="{FF2B5EF4-FFF2-40B4-BE49-F238E27FC236}">
                <a16:creationId xmlns="" xmlns:a16="http://schemas.microsoft.com/office/drawing/2014/main" id="{FAA9CE81-CAF0-41E3-8E73-CAFA13A0B1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Картина 3">
            <a:extLst>
              <a:ext uri="{FF2B5EF4-FFF2-40B4-BE49-F238E27FC236}">
                <a16:creationId xmlns="" xmlns:a16="http://schemas.microsoft.com/office/drawing/2014/main" id="{84C9F698-E050-D178-93D4-32D54A1DB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469" y="2721741"/>
            <a:ext cx="3581061" cy="1414518"/>
          </a:xfrm>
          <a:prstGeom prst="rect">
            <a:avLst/>
          </a:prstGeom>
        </p:spPr>
      </p:pic>
      <p:pic>
        <p:nvPicPr>
          <p:cNvPr id="3" name="Картина 2">
            <a:extLst>
              <a:ext uri="{FF2B5EF4-FFF2-40B4-BE49-F238E27FC236}">
                <a16:creationId xmlns="" xmlns:a16="http://schemas.microsoft.com/office/drawing/2014/main" id="{6CEB9B74-1CEC-DE78-A312-54FAA5204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1460" y="642030"/>
            <a:ext cx="2927072" cy="2400199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="" xmlns:a16="http://schemas.microsoft.com/office/drawing/2014/main" id="{175E0D4E-CAF9-287C-E228-A29A20C6D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1460" y="4211922"/>
            <a:ext cx="2927071" cy="16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8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306" y="0"/>
            <a:ext cx="12463306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50800" dist="50800" dir="5400000" algn="ctr" rotWithShape="0">
              <a:srgbClr val="FF0000"/>
            </a:outerShdw>
          </a:effectLst>
        </p:spPr>
      </p:pic>
      <p:sp>
        <p:nvSpPr>
          <p:cNvPr id="7" name="Текстово поле 6"/>
          <p:cNvSpPr txBox="1"/>
          <p:nvPr/>
        </p:nvSpPr>
        <p:spPr>
          <a:xfrm>
            <a:off x="-150726" y="809394"/>
            <a:ext cx="2039815" cy="769441"/>
          </a:xfrm>
          <a:prstGeom prst="rect">
            <a:avLst/>
          </a:prstGeom>
          <a:solidFill>
            <a:schemeClr val="tx1">
              <a:lumMod val="95000"/>
              <a:lumOff val="5000"/>
              <a:alpha val="29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4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Тема: </a:t>
            </a:r>
            <a:endParaRPr lang="bg-BG" sz="4400" b="1" i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331596" y="2308601"/>
            <a:ext cx="10718863" cy="10156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46000">
                <a:schemeClr val="accent1">
                  <a:lumMod val="95000"/>
                  <a:lumOff val="5000"/>
                  <a:alpha val="47000"/>
                </a:schemeClr>
              </a:gs>
              <a:gs pos="100000">
                <a:schemeClr val="accent1">
                  <a:lumMod val="60000"/>
                  <a:alpha val="3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60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Благодаря за </a:t>
            </a:r>
            <a:r>
              <a:rPr lang="ru-RU" sz="6000" b="1" i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вниманието</a:t>
            </a:r>
            <a:r>
              <a:rPr lang="ru-RU" sz="60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!</a:t>
            </a:r>
            <a:endParaRPr lang="bg-BG" sz="6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3715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076" y="1243942"/>
            <a:ext cx="10067797" cy="5613559"/>
          </a:xfrm>
          <a:prstGeom prst="rect">
            <a:avLst/>
          </a:prstGeom>
        </p:spPr>
      </p:pic>
      <p:sp>
        <p:nvSpPr>
          <p:cNvPr id="33" name="Rectangle 18">
            <a:extLst>
              <a:ext uri="{FF2B5EF4-FFF2-40B4-BE49-F238E27FC236}">
                <a16:creationId xmlns=""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Текстово поле 1"/>
          <p:cNvSpPr txBox="1"/>
          <p:nvPr/>
        </p:nvSpPr>
        <p:spPr>
          <a:xfrm>
            <a:off x="159788" y="221770"/>
            <a:ext cx="49704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b="1" dirty="0" smtClean="0"/>
              <a:t>Терминът „Сървър“</a:t>
            </a:r>
            <a:endParaRPr lang="bg-BG" sz="4400" b="1" dirty="0"/>
          </a:p>
        </p:txBody>
      </p:sp>
      <p:sp>
        <p:nvSpPr>
          <p:cNvPr id="5" name="Текстово поле 4"/>
          <p:cNvSpPr txBox="1"/>
          <p:nvPr/>
        </p:nvSpPr>
        <p:spPr>
          <a:xfrm>
            <a:off x="1154932" y="1276782"/>
            <a:ext cx="22327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b="1" dirty="0" smtClean="0"/>
              <a:t>Хардуер</a:t>
            </a:r>
            <a:endParaRPr lang="bg-BG" sz="4400" b="1" dirty="0"/>
          </a:p>
        </p:txBody>
      </p:sp>
      <p:sp>
        <p:nvSpPr>
          <p:cNvPr id="6" name="Текстово поле 5"/>
          <p:cNvSpPr txBox="1"/>
          <p:nvPr/>
        </p:nvSpPr>
        <p:spPr>
          <a:xfrm>
            <a:off x="1154932" y="2242938"/>
            <a:ext cx="2228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b="1" dirty="0" smtClean="0"/>
              <a:t>Софтуер</a:t>
            </a:r>
            <a:endParaRPr lang="bg-BG" sz="4400" b="1" dirty="0"/>
          </a:p>
        </p:txBody>
      </p:sp>
    </p:spTree>
    <p:extLst>
      <p:ext uri="{BB962C8B-B14F-4D97-AF65-F5344CB8AC3E}">
        <p14:creationId xmlns:p14="http://schemas.microsoft.com/office/powerpoint/2010/main" val="29007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D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2479"/>
            <a:ext cx="12191186" cy="3490169"/>
          </a:xfrm>
          <a:prstGeom prst="rect">
            <a:avLst/>
          </a:prstGeom>
        </p:spPr>
      </p:pic>
      <p:sp>
        <p:nvSpPr>
          <p:cNvPr id="4" name="Текстово поле 3"/>
          <p:cNvSpPr txBox="1"/>
          <p:nvPr/>
        </p:nvSpPr>
        <p:spPr>
          <a:xfrm>
            <a:off x="806824" y="672353"/>
            <a:ext cx="4934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HTTP, </a:t>
            </a:r>
            <a:r>
              <a:rPr lang="bg-BG" sz="4000" b="1"/>
              <a:t>Домейни и </a:t>
            </a:r>
            <a:r>
              <a:rPr lang="en-US" sz="4000" b="1"/>
              <a:t>URL</a:t>
            </a:r>
            <a:endParaRPr lang="bg-BG" sz="4000" b="1" dirty="0"/>
          </a:p>
        </p:txBody>
      </p:sp>
    </p:spTree>
    <p:extLst>
      <p:ext uri="{BB962C8B-B14F-4D97-AF65-F5344CB8AC3E}">
        <p14:creationId xmlns:p14="http://schemas.microsoft.com/office/powerpoint/2010/main" val="111667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3060C83-F051-4F0E-ABAD-AA0DFC48B2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83C98ABE-055B-441F-B07E-44F97F083C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9FDB030-9B49-4CED-8CCD-4D99382388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783CA14-24A1-485C-8B30-D6A5D87987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9A97C86A-04D6-40F7-AE84-31AB43E6A8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FF9F2414-84E8-453E-B1F3-389FDE8192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Картина 2" descr="Картина, която съдържа скица, рисунка, анимирана рисунка, текст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B519A72A-7D5D-54B8-D865-6791E9D8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61" y="643467"/>
            <a:ext cx="917047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3ECA69A1-7536-43AC-85EF-C7106179F5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2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B8C311F-7253-4AED-9701-7FC0708C41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E2384209-CB15-4CDF-9D31-C44FD9A3F2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2633B3B5-CC90-43F0-8714-D31D1F3F02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8D57A06-A426-446D-B02C-A2DC6B62E4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Картина 2">
            <a:extLst>
              <a:ext uri="{FF2B5EF4-FFF2-40B4-BE49-F238E27FC236}">
                <a16:creationId xmlns="" xmlns:a16="http://schemas.microsoft.com/office/drawing/2014/main" id="{91E093B3-1E7A-BA31-C333-ED6D17F1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4451"/>
            <a:ext cx="11277600" cy="42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1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0761" y="0"/>
            <a:ext cx="12343977" cy="6992471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35" y="1"/>
            <a:ext cx="10487528" cy="6858000"/>
          </a:xfrm>
          <a:prstGeom prst="rect">
            <a:avLst/>
          </a:prstGeom>
        </p:spPr>
      </p:pic>
      <p:sp>
        <p:nvSpPr>
          <p:cNvPr id="4" name="Текстово поле 3"/>
          <p:cNvSpPr txBox="1"/>
          <p:nvPr/>
        </p:nvSpPr>
        <p:spPr>
          <a:xfrm>
            <a:off x="6683189" y="5024352"/>
            <a:ext cx="44862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6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Решението</a:t>
            </a:r>
            <a:endParaRPr lang="bg-BG" sz="66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923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="" xmlns:a16="http://schemas.microsoft.com/office/drawing/2014/main" id="{C96C8BAF-68F3-4B78-B238-35DF5D8656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">
            <a:extLst>
              <a:ext uri="{FF2B5EF4-FFF2-40B4-BE49-F238E27FC236}">
                <a16:creationId xmlns="" xmlns:a16="http://schemas.microsoft.com/office/drawing/2014/main" id="{4F4CD6D0-5A87-4BA2-A13A-0E40511C3C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5877EAC0-2063-444D-8EE9-72FED2E03B2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C155BF8-661A-4F4A-B4EC-923105C692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4FB23EF5-69C0-DC58-4C82-2CD167C9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68" y="1594611"/>
            <a:ext cx="3209544" cy="336610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E9537076-EF48-4F72-9164-FD8260D550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689673CB-C48B-4D05-B6E4-B88CD5BAA0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96C31A20-B341-476E-8C04-A26C87E1494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Картина 2">
            <a:extLst>
              <a:ext uri="{FF2B5EF4-FFF2-40B4-BE49-F238E27FC236}">
                <a16:creationId xmlns="" xmlns:a16="http://schemas.microsoft.com/office/drawing/2014/main" id="{1F596B45-9B2C-CFEC-E622-ECBAD6BD3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33" y="2583601"/>
            <a:ext cx="3209544" cy="138812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6EFC3492-86BD-4D75-B5B4-C2DBFE0BD1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F72E5074-2516-4705-BFF1-F508394A0A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02259E4C-F24C-4180-AEC3-76255D535E2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Картина 4">
            <a:extLst>
              <a:ext uri="{FF2B5EF4-FFF2-40B4-BE49-F238E27FC236}">
                <a16:creationId xmlns="" xmlns:a16="http://schemas.microsoft.com/office/drawing/2014/main" id="{934BDF96-1618-9ABB-8460-66F7EB71E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87" y="2663840"/>
            <a:ext cx="3209544" cy="12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7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1284CA7F-B696-4085-84C6-CD668817E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Картина 6">
            <a:extLst>
              <a:ext uri="{FF2B5EF4-FFF2-40B4-BE49-F238E27FC236}">
                <a16:creationId xmlns="" xmlns:a16="http://schemas.microsoft.com/office/drawing/2014/main" id="{4C36865C-C2AD-0AA7-AA42-3623CEFC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27" y="643467"/>
            <a:ext cx="2192153" cy="2435726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858A10F4-B847-4777-BC82-782F6FB36E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8883B597-C9A1-46EF-AB6B-71DF0B1ED4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Картина 10">
            <a:extLst>
              <a:ext uri="{FF2B5EF4-FFF2-40B4-BE49-F238E27FC236}">
                <a16:creationId xmlns="" xmlns:a16="http://schemas.microsoft.com/office/drawing/2014/main" id="{31111E10-6E90-3F98-BD53-4033B9669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68" y="3826725"/>
            <a:ext cx="2511469" cy="239957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A0B38421-369F-445C-9543-5BC17BC090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FAA9CE81-CAF0-41E3-8E73-CAFA13A0B1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Картина 2">
            <a:extLst>
              <a:ext uri="{FF2B5EF4-FFF2-40B4-BE49-F238E27FC236}">
                <a16:creationId xmlns="" xmlns:a16="http://schemas.microsoft.com/office/drawing/2014/main" id="{E5B08615-33D2-5ECF-8F5C-13A27C843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005" y="1963938"/>
            <a:ext cx="3568740" cy="2930124"/>
          </a:xfrm>
          <a:prstGeom prst="rect">
            <a:avLst/>
          </a:prstGeom>
        </p:spPr>
      </p:pic>
      <p:pic>
        <p:nvPicPr>
          <p:cNvPr id="5" name="Картина 4">
            <a:extLst>
              <a:ext uri="{FF2B5EF4-FFF2-40B4-BE49-F238E27FC236}">
                <a16:creationId xmlns="" xmlns:a16="http://schemas.microsoft.com/office/drawing/2014/main" id="{639C2ED2-226A-ABC1-5D16-1819B3A5B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487" y="631704"/>
            <a:ext cx="2351018" cy="2420851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="" xmlns:a16="http://schemas.microsoft.com/office/drawing/2014/main" id="{19B17450-224B-7AF3-CD94-67D659650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0381" y="3810893"/>
            <a:ext cx="2349228" cy="24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 descr="Картина, която съдържа текст, Шрифт, лого, Графика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3BACB36A-CFF5-36DB-E1FA-40B54C1F0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062492"/>
            <a:ext cx="4824998" cy="1410919"/>
          </a:xfrm>
          <a:prstGeom prst="rect">
            <a:avLst/>
          </a:prstGeom>
        </p:spPr>
      </p:pic>
      <p:cxnSp>
        <p:nvCxnSpPr>
          <p:cNvPr id="64" name="Straight Connector 52">
            <a:extLst>
              <a:ext uri="{FF2B5EF4-FFF2-40B4-BE49-F238E27FC236}">
                <a16:creationId xmlns="" xmlns:a16="http://schemas.microsoft.com/office/drawing/2014/main" id="{B817B4B8-5E01-4B44-BC25-876D56C121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Картина 4" descr="Картина, която съдържа Шрифт, Графика, графичен дизайн, текст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CEF553F4-7401-1FBB-54CB-B826963C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536" y="882441"/>
            <a:ext cx="4824995" cy="1746604"/>
          </a:xfrm>
          <a:prstGeom prst="rect">
            <a:avLst/>
          </a:prstGeom>
        </p:spPr>
      </p:pic>
      <p:cxnSp>
        <p:nvCxnSpPr>
          <p:cNvPr id="65" name="Straight Connector 54">
            <a:extLst>
              <a:ext uri="{FF2B5EF4-FFF2-40B4-BE49-F238E27FC236}">
                <a16:creationId xmlns="" xmlns:a16="http://schemas.microsoft.com/office/drawing/2014/main" id="{D683D1A4-93E5-4A4D-B103-8223A220EB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56">
            <a:extLst>
              <a:ext uri="{FF2B5EF4-FFF2-40B4-BE49-F238E27FC236}">
                <a16:creationId xmlns="" xmlns:a16="http://schemas.microsoft.com/office/drawing/2014/main" id="{B0E8ABF4-C289-489E-BEFB-3077F9D9C7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58">
            <a:extLst>
              <a:ext uri="{FF2B5EF4-FFF2-40B4-BE49-F238E27FC236}">
                <a16:creationId xmlns="" xmlns:a16="http://schemas.microsoft.com/office/drawing/2014/main" id="{7989CFA0-35DD-4943-B365-488C66B9B1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0">
            <a:extLst>
              <a:ext uri="{FF2B5EF4-FFF2-40B4-BE49-F238E27FC236}">
                <a16:creationId xmlns="" xmlns:a16="http://schemas.microsoft.com/office/drawing/2014/main" id="{688AD040-1A2B-4FB4-A345-7B9F3E5ED9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="" xmlns:a16="http://schemas.microsoft.com/office/drawing/2014/main" id="{823B704A-724B-41D6-8F33-76939E727D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Картина 10" descr="Картина, която съдържа текст, Шрифт, екранна снимка, Графика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11468B8E-8737-6E4D-D7DA-D848650744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66" t="1061" r="14600"/>
          <a:stretch/>
        </p:blipFill>
        <p:spPr>
          <a:xfrm>
            <a:off x="720822" y="4315866"/>
            <a:ext cx="2479496" cy="1947475"/>
          </a:xfrm>
          <a:prstGeom prst="rect">
            <a:avLst/>
          </a:prstGeom>
        </p:spPr>
      </p:pic>
      <p:pic>
        <p:nvPicPr>
          <p:cNvPr id="3" name="Картина 2" descr="Картина, която съдържа текст, Шрифт, Графика, графичен дизайн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71742D52-2865-D61A-4BF8-2315D3949D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330" y="4062935"/>
            <a:ext cx="4173070" cy="1641612"/>
          </a:xfrm>
          <a:prstGeom prst="rect">
            <a:avLst/>
          </a:prstGeom>
        </p:spPr>
      </p:pic>
      <p:pic>
        <p:nvPicPr>
          <p:cNvPr id="9" name="Картина 8" descr="Картина, която съдържа котка, графична колекция, анимирана рисунка, бозайник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63C99735-A657-11ED-D778-6033A4A685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4064" y="4637230"/>
            <a:ext cx="2674468" cy="126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10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737</Words>
  <Application>Microsoft Office PowerPoint</Application>
  <PresentationFormat>Широк екран</PresentationFormat>
  <Paragraphs>58</Paragraphs>
  <Slides>12</Slides>
  <Notes>12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на Office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Салих Ю. Кесаджи</dc:creator>
  <cp:lastModifiedBy>Акаунт в Microsoft</cp:lastModifiedBy>
  <cp:revision>26</cp:revision>
  <dcterms:created xsi:type="dcterms:W3CDTF">2023-05-11T16:30:28Z</dcterms:created>
  <dcterms:modified xsi:type="dcterms:W3CDTF">2023-05-16T18:15:55Z</dcterms:modified>
</cp:coreProperties>
</file>